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9" r:id="rId1"/>
  </p:sldMasterIdLst>
  <p:notesMasterIdLst>
    <p:notesMasterId r:id="rId11"/>
  </p:notesMasterIdLst>
  <p:handoutMasterIdLst>
    <p:handoutMasterId r:id="rId12"/>
  </p:handoutMasterIdLst>
  <p:sldIdLst>
    <p:sldId id="765" r:id="rId2"/>
    <p:sldId id="865" r:id="rId3"/>
    <p:sldId id="867" r:id="rId4"/>
    <p:sldId id="875" r:id="rId5"/>
    <p:sldId id="868" r:id="rId6"/>
    <p:sldId id="879" r:id="rId7"/>
    <p:sldId id="878" r:id="rId8"/>
    <p:sldId id="880" r:id="rId9"/>
    <p:sldId id="836" r:id="rId10"/>
  </p:sldIdLst>
  <p:sldSz cx="9144000" cy="6858000" type="screen4x3"/>
  <p:notesSz cx="6797675" cy="99282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F1FDFB2F-617C-464B-9E63-4ED715EAA4F9}">
          <p14:sldIdLst>
            <p14:sldId id="765"/>
            <p14:sldId id="865"/>
            <p14:sldId id="867"/>
            <p14:sldId id="875"/>
            <p14:sldId id="868"/>
            <p14:sldId id="879"/>
            <p14:sldId id="878"/>
            <p14:sldId id="880"/>
            <p14:sldId id="83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42" userDrawn="1">
          <p15:clr>
            <a:srgbClr val="A4A3A4"/>
          </p15:clr>
        </p15:guide>
        <p15:guide id="2" pos="2161" userDrawn="1">
          <p15:clr>
            <a:srgbClr val="A4A3A4"/>
          </p15:clr>
        </p15:guide>
        <p15:guide id="3" orient="horz" pos="3148" userDrawn="1">
          <p15:clr>
            <a:srgbClr val="A4A3A4"/>
          </p15:clr>
        </p15:guide>
        <p15:guide id="4" pos="2165" userDrawn="1">
          <p15:clr>
            <a:srgbClr val="A4A3A4"/>
          </p15:clr>
        </p15:guide>
        <p15:guide id="5" orient="horz" pos="3123" userDrawn="1">
          <p15:clr>
            <a:srgbClr val="A4A3A4"/>
          </p15:clr>
        </p15:guide>
        <p15:guide id="6" orient="horz" pos="3128" userDrawn="1">
          <p15:clr>
            <a:srgbClr val="A4A3A4"/>
          </p15:clr>
        </p15:guide>
        <p15:guide id="7" pos="2139" userDrawn="1">
          <p15:clr>
            <a:srgbClr val="A4A3A4"/>
          </p15:clr>
        </p15:guide>
        <p15:guide id="8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82FAC"/>
    <a:srgbClr val="0066CC"/>
    <a:srgbClr val="BBCCFD"/>
    <a:srgbClr val="BBE0E3"/>
    <a:srgbClr val="EDEFE5"/>
    <a:srgbClr val="FFEAD5"/>
    <a:srgbClr val="FFF9F3"/>
    <a:srgbClr val="FFFDFB"/>
    <a:srgbClr val="EDFCFD"/>
    <a:srgbClr val="DCEF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13" autoAdjust="0"/>
    <p:restoredTop sz="95072" autoAdjust="0"/>
  </p:normalViewPr>
  <p:slideViewPr>
    <p:cSldViewPr>
      <p:cViewPr varScale="1">
        <p:scale>
          <a:sx n="113" d="100"/>
          <a:sy n="113" d="100"/>
        </p:scale>
        <p:origin x="462" y="108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04" y="-96"/>
      </p:cViewPr>
      <p:guideLst>
        <p:guide orient="horz" pos="3142"/>
        <p:guide pos="2161"/>
        <p:guide orient="horz" pos="3148"/>
        <p:guide pos="2165"/>
        <p:guide orient="horz" pos="3123"/>
        <p:guide orient="horz" pos="3128"/>
        <p:guide pos="2139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919399782453118"/>
          <c:y val="2.089074803149607E-2"/>
          <c:w val="0.84439955638004083"/>
          <c:h val="0.70607135826771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3 месяца 2024 г.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Владимирская область</c:v>
                </c:pt>
                <c:pt idx="1">
                  <c:v>Ивановская область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</c:v>
                </c:pt>
                <c:pt idx="1">
                  <c:v>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3 месяца 2025 г.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9.37500000000000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 smtClean="0"/>
                      <a:t>29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Владимирская область</c:v>
                </c:pt>
                <c:pt idx="1">
                  <c:v>Ивановская область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13</c:v>
                </c:pt>
                <c:pt idx="1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726816"/>
        <c:axId val="5726032"/>
      </c:barChart>
      <c:catAx>
        <c:axId val="5726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726032"/>
        <c:crosses val="autoZero"/>
        <c:auto val="1"/>
        <c:lblAlgn val="ctr"/>
        <c:lblOffset val="100"/>
        <c:noMultiLvlLbl val="0"/>
      </c:catAx>
      <c:valAx>
        <c:axId val="5726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726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3 месяца 2024 г.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</c:spPr>
          <c:invertIfNegative val="0"/>
          <c:dLbls>
            <c:dLbl>
              <c:idx val="1"/>
              <c:layout>
                <c:manualLayout>
                  <c:x val="7.0547716920341536E-3"/>
                  <c:y val="3.12499999999994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Лист1!$A$2:$A$3</c:f>
              <c:strCache>
                <c:ptCount val="2"/>
                <c:pt idx="0">
                  <c:v>Владимирская область</c:v>
                </c:pt>
                <c:pt idx="1">
                  <c:v>Ивановская область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51</c:v>
                </c:pt>
                <c:pt idx="1">
                  <c:v>54.6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3 месяца 2025 г.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0"/>
              <c:layout>
                <c:manualLayout>
                  <c:x val="-3.5273858460171093E-3"/>
                  <c:y val="-9.37499999999999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3.12500000000000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0416666666666666E-2"/>
                  <c:y val="1.24999999999999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4.1666666666666683E-3"/>
                  <c:y val="9.37500000000000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Владимирская область</c:v>
                </c:pt>
                <c:pt idx="1">
                  <c:v>Ивановская область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53</c:v>
                </c:pt>
                <c:pt idx="1">
                  <c:v>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6642744"/>
        <c:axId val="166643528"/>
      </c:barChart>
      <c:catAx>
        <c:axId val="1666427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400"/>
            </a:pPr>
            <a:endParaRPr lang="ru-RU"/>
          </a:p>
        </c:txPr>
        <c:crossAx val="166643528"/>
        <c:crosses val="autoZero"/>
        <c:auto val="1"/>
        <c:lblAlgn val="ctr"/>
        <c:lblOffset val="100"/>
        <c:noMultiLvlLbl val="0"/>
      </c:catAx>
      <c:valAx>
        <c:axId val="166643528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6664274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3 месяца 2024 г.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3.5273858460171093E-3"/>
                  <c:y val="-1.87500000000000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5273858460171093E-3"/>
                  <c:y val="-5.729100483608997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Владимирская область</c:v>
                </c:pt>
                <c:pt idx="1">
                  <c:v>Ивановская область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668</c:v>
                </c:pt>
                <c:pt idx="1">
                  <c:v>376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3 месяца 2025 г.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0"/>
              <c:layout>
                <c:manualLayout>
                  <c:x val="-3.527385846017144E-3"/>
                  <c:y val="-2.50000000000000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7636929230085547E-3"/>
                  <c:y val="-6.25000000000000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0416666666666666E-2"/>
                  <c:y val="1.24999999999999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4.1666666666666683E-3"/>
                  <c:y val="9.37500000000000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Владимирская область</c:v>
                </c:pt>
                <c:pt idx="1">
                  <c:v>Ивановская область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792</c:v>
                </c:pt>
                <c:pt idx="1">
                  <c:v>389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6643920"/>
        <c:axId val="233841304"/>
      </c:barChart>
      <c:catAx>
        <c:axId val="1666439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400"/>
            </a:pPr>
            <a:endParaRPr lang="ru-RU"/>
          </a:p>
        </c:txPr>
        <c:crossAx val="233841304"/>
        <c:crosses val="autoZero"/>
        <c:auto val="1"/>
        <c:lblAlgn val="ctr"/>
        <c:lblOffset val="100"/>
        <c:noMultiLvlLbl val="0"/>
      </c:catAx>
      <c:valAx>
        <c:axId val="2338413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6664392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ru-RU" sz="1200" dirty="0" smtClean="0"/>
              <a:t>Владимирская</a:t>
            </a:r>
            <a:r>
              <a:rPr lang="ru-RU" sz="1200" baseline="0" dirty="0" smtClean="0"/>
              <a:t> область             2023 г.</a:t>
            </a:r>
            <a:endParaRPr lang="ru-RU" sz="1200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</c:spPr>
          <c:dPt>
            <c:idx val="0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0.13455569571492576"/>
                  <c:y val="-7.08794151718181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4766320529967792E-3"/>
                  <c:y val="-3.589435558317437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Подлинные</c:v>
                </c:pt>
                <c:pt idx="1">
                  <c:v>Поддельные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95</c:v>
                </c:pt>
                <c:pt idx="1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ru-RU" sz="1200" baseline="0" dirty="0" smtClean="0"/>
              <a:t>Ивановская область </a:t>
            </a:r>
            <a:br>
              <a:rPr lang="ru-RU" sz="1200" baseline="0" dirty="0" smtClean="0"/>
            </a:br>
            <a:r>
              <a:rPr lang="ru-RU" sz="1200" baseline="0" dirty="0" smtClean="0"/>
              <a:t>2023 г.</a:t>
            </a:r>
            <a:endParaRPr lang="ru-RU" sz="1200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</c:spPr>
          <c:dPt>
            <c:idx val="0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0.19854036057507038"/>
                  <c:y val="-7.161704255082768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7757316102417005E-2"/>
                  <c:y val="6.45379680035549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Подлинные</c:v>
                </c:pt>
                <c:pt idx="1">
                  <c:v>Поддельные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70</c:v>
                </c:pt>
                <c:pt idx="1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2945294" cy="49703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70" tIns="45886" rIns="91770" bIns="45886" numCol="1" anchor="t" anchorCtr="0" compatLnSpc="1">
            <a:prstTxWarp prst="textNoShape">
              <a:avLst/>
            </a:prstTxWarp>
          </a:bodyPr>
          <a:lstStyle>
            <a:lvl1pPr defTabSz="917758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384" y="3"/>
            <a:ext cx="2945294" cy="49703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70" tIns="45886" rIns="91770" bIns="45886" numCol="1" anchor="t" anchorCtr="0" compatLnSpc="1">
            <a:prstTxWarp prst="textNoShape">
              <a:avLst/>
            </a:prstTxWarp>
          </a:bodyPr>
          <a:lstStyle>
            <a:lvl1pPr algn="r" defTabSz="917758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31186"/>
            <a:ext cx="2945294" cy="49703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70" tIns="45886" rIns="91770" bIns="45886" numCol="1" anchor="b" anchorCtr="0" compatLnSpc="1">
            <a:prstTxWarp prst="textNoShape">
              <a:avLst/>
            </a:prstTxWarp>
          </a:bodyPr>
          <a:lstStyle>
            <a:lvl1pPr defTabSz="917758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384" y="9431186"/>
            <a:ext cx="2945294" cy="49703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70" tIns="45886" rIns="91770" bIns="45886" numCol="1" anchor="b" anchorCtr="0" compatLnSpc="1">
            <a:prstTxWarp prst="textNoShape">
              <a:avLst/>
            </a:prstTxWarp>
          </a:bodyPr>
          <a:lstStyle>
            <a:lvl1pPr algn="r" defTabSz="916924">
              <a:defRPr sz="1200">
                <a:latin typeface="Times New Roman" panose="02020603050405020304" pitchFamily="18" charset="0"/>
              </a:defRPr>
            </a:lvl1pPr>
          </a:lstStyle>
          <a:p>
            <a:fld id="{AFF35BAE-0E0C-42A9-86C4-402F0121AE9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3464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2945294" cy="49703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70" tIns="45886" rIns="91770" bIns="45886" numCol="1" anchor="t" anchorCtr="0" compatLnSpc="1">
            <a:prstTxWarp prst="textNoShape">
              <a:avLst/>
            </a:prstTxWarp>
          </a:bodyPr>
          <a:lstStyle>
            <a:lvl1pPr defTabSz="917758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384" y="3"/>
            <a:ext cx="2945294" cy="49703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70" tIns="45886" rIns="91770" bIns="45886" numCol="1" anchor="t" anchorCtr="0" compatLnSpc="1">
            <a:prstTxWarp prst="textNoShape">
              <a:avLst/>
            </a:prstTxWarp>
          </a:bodyPr>
          <a:lstStyle>
            <a:lvl1pPr algn="r" defTabSz="917758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6093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523" y="4718739"/>
            <a:ext cx="4986633" cy="446392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70" tIns="45886" rIns="91770" bIns="458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31186"/>
            <a:ext cx="2945294" cy="49703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70" tIns="45886" rIns="91770" bIns="45886" numCol="1" anchor="b" anchorCtr="0" compatLnSpc="1">
            <a:prstTxWarp prst="textNoShape">
              <a:avLst/>
            </a:prstTxWarp>
          </a:bodyPr>
          <a:lstStyle>
            <a:lvl1pPr defTabSz="917758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384" y="9431186"/>
            <a:ext cx="2945294" cy="49703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70" tIns="45886" rIns="91770" bIns="45886" numCol="1" anchor="b" anchorCtr="0" compatLnSpc="1">
            <a:prstTxWarp prst="textNoShape">
              <a:avLst/>
            </a:prstTxWarp>
          </a:bodyPr>
          <a:lstStyle>
            <a:lvl1pPr algn="r" defTabSz="916924">
              <a:defRPr sz="1200">
                <a:latin typeface="Times New Roman" panose="02020603050405020304" pitchFamily="18" charset="0"/>
              </a:defRPr>
            </a:lvl1pPr>
          </a:lstStyle>
          <a:p>
            <a:fld id="{358E5C20-1A90-4F2F-AA21-106B6BAC451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160761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E5C20-1A90-4F2F-AA21-106B6BAC4518}" type="slidenum">
              <a:rPr lang="ru-RU" altLang="ru-RU" smtClean="0"/>
              <a:pPr/>
              <a:t>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587007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E5C20-1A90-4F2F-AA21-106B6BAC4518}" type="slidenum">
              <a:rPr lang="ru-RU" altLang="ru-RU" smtClean="0"/>
              <a:pPr/>
              <a:t>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123948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E5C20-1A90-4F2F-AA21-106B6BAC4518}" type="slidenum">
              <a:rPr lang="ru-RU" altLang="ru-RU" smtClean="0">
                <a:solidFill>
                  <a:srgbClr val="000000"/>
                </a:solidFill>
              </a:rPr>
              <a:pPr/>
              <a:t>6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4257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E5C20-1A90-4F2F-AA21-106B6BAC4518}" type="slidenum">
              <a:rPr lang="ru-RU" altLang="ru-RU" smtClean="0">
                <a:solidFill>
                  <a:srgbClr val="000000"/>
                </a:solidFill>
              </a:rPr>
              <a:pPr/>
              <a:t>8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311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BB89E4-11D1-4DC1-AEDA-30988EA0374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39682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BCC065-158D-4E6C-B395-1FC83307189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59130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BD7AE1-9134-4319-818A-84F0787BD30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66947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EDDFD7-3AEE-46F0-AA6F-CDBC887FE65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8941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D46719-E1EF-4585-A0C9-5E3C3D1A801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05590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0334E6-9331-43C0-AEF1-E3F4F3957B8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08758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BB757A-2141-460F-9258-F0B9065A32A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70422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BA505A-A064-4E3D-AC8B-7529F1AF325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9434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DE45DA-93A2-42F4-A2E6-7BEE9F1B80F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78365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0559CF-5AA0-4976-89EC-B1DBD58D684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95719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7B34A6-F0AF-45D6-93D1-4680742FAD3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48453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F0FB0A-CC5F-4D30-B1B9-21DC1054124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81102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7198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98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98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6BFFE496-05FA-489A-8F6A-724690EDCCD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0" y="1987550"/>
            <a:ext cx="91440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502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1" hangingPunct="1">
              <a:lnSpc>
                <a:spcPct val="90000"/>
              </a:lnSpc>
              <a:defRPr/>
            </a:pP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79512" y="6021288"/>
            <a:ext cx="8534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kumimoji="1"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24.06.2025</a:t>
            </a:r>
            <a:endParaRPr kumimoji="1"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053" name="Group 36"/>
          <p:cNvGrpSpPr>
            <a:grpSpLocks/>
          </p:cNvGrpSpPr>
          <p:nvPr/>
        </p:nvGrpSpPr>
        <p:grpSpPr bwMode="auto">
          <a:xfrm>
            <a:off x="0" y="127000"/>
            <a:ext cx="9144000" cy="1611313"/>
            <a:chOff x="0" y="-251"/>
            <a:chExt cx="5760" cy="1015"/>
          </a:xfrm>
        </p:grpSpPr>
        <p:sp>
          <p:nvSpPr>
            <p:cNvPr id="206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>
                <a:latin typeface="Calibri" panose="020F0502020204030204" pitchFamily="34" charset="0"/>
              </a:endParaRPr>
            </a:p>
          </p:txBody>
        </p:sp>
        <p:sp>
          <p:nvSpPr>
            <p:cNvPr id="5130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131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2068" name="Picture 41" descr="fsetan_emblema200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Line 2"/>
          <p:cNvSpPr>
            <a:spLocks noChangeShapeType="1"/>
          </p:cNvSpPr>
          <p:nvPr/>
        </p:nvSpPr>
        <p:spPr bwMode="auto">
          <a:xfrm flipV="1">
            <a:off x="428625" y="5121275"/>
            <a:ext cx="850112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Text Box 40"/>
          <p:cNvSpPr txBox="1">
            <a:spLocks noChangeArrowheads="1"/>
          </p:cNvSpPr>
          <p:nvPr/>
        </p:nvSpPr>
        <p:spPr bwMode="auto">
          <a:xfrm>
            <a:off x="616057" y="2881885"/>
            <a:ext cx="8320088" cy="1172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endParaRPr kumimoji="1"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  <a:p>
            <a:pPr algn="ctr" eaLnBrk="1" hangingPunct="1">
              <a:lnSpc>
                <a:spcPct val="90000"/>
              </a:lnSpc>
              <a:defRPr/>
            </a:pPr>
            <a:r>
              <a:rPr kumimoji="1"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Аттестация в области промышленной безопасности, по вопросам безопасности гидротехнических сооружений, безопасности в сфере электроэнергетики</a:t>
            </a: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59CF-5AA0-4976-89EC-B1DBD58D684E}" type="slidenum">
              <a:rPr lang="ru-RU" altLang="ru-RU" smtClean="0">
                <a:latin typeface="+mn-lt"/>
                <a:cs typeface="Times New Roman" panose="02020603050405020304" pitchFamily="18" charset="0"/>
              </a:rPr>
              <a:pPr/>
              <a:t>2</a:t>
            </a:fld>
            <a:endParaRPr lang="ru-RU" altLang="ru-RU" dirty="0">
              <a:latin typeface="+mn-lt"/>
              <a:cs typeface="Times New Roman" panose="02020603050405020304" pitchFamily="18" charset="0"/>
            </a:endParaRPr>
          </a:p>
        </p:txBody>
      </p: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0" y="152400"/>
            <a:ext cx="9144000" cy="1620838"/>
            <a:chOff x="0" y="-235"/>
            <a:chExt cx="5760" cy="1021"/>
          </a:xfrm>
        </p:grpSpPr>
        <p:sp>
          <p:nvSpPr>
            <p:cNvPr id="4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>
                <a:latin typeface="Calibri" panose="020F0502020204030204" pitchFamily="34" charset="0"/>
              </a:endParaRPr>
            </a:p>
          </p:txBody>
        </p:sp>
        <p:sp>
          <p:nvSpPr>
            <p:cNvPr id="5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" name="Text Box 40"/>
            <p:cNvSpPr txBox="1">
              <a:spLocks noChangeArrowheads="1"/>
            </p:cNvSpPr>
            <p:nvPr/>
          </p:nvSpPr>
          <p:spPr bwMode="auto">
            <a:xfrm>
              <a:off x="463" y="-235"/>
              <a:ext cx="5241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8" name="Picture 41" descr="fsetan_emblema200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" y="37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Прямоугольник 8"/>
          <p:cNvSpPr/>
          <p:nvPr/>
        </p:nvSpPr>
        <p:spPr>
          <a:xfrm>
            <a:off x="1258888" y="1516063"/>
            <a:ext cx="73455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000" b="1" dirty="0">
                <a:solidFill>
                  <a:schemeClr val="accent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Аттестация </a:t>
            </a:r>
            <a:r>
              <a:rPr lang="ru-RU" altLang="ru-RU" sz="20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работников </a:t>
            </a:r>
            <a:r>
              <a:rPr lang="ru-RU" altLang="ru-RU" sz="2000" b="1" dirty="0">
                <a:solidFill>
                  <a:schemeClr val="accent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поднадзорных организаций </a:t>
            </a:r>
            <a:r>
              <a:rPr lang="ru-RU" altLang="ru-RU" sz="20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(количество </a:t>
            </a:r>
            <a:r>
              <a:rPr lang="ru-RU" altLang="ru-RU" sz="2000" b="1" dirty="0">
                <a:solidFill>
                  <a:schemeClr val="accent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проведенных </a:t>
            </a:r>
            <a:r>
              <a:rPr lang="ru-RU" altLang="ru-RU" sz="20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аттестаций)</a:t>
            </a:r>
            <a:endParaRPr lang="ru-RU" dirty="0">
              <a:solidFill>
                <a:schemeClr val="accent2"/>
              </a:solidFill>
            </a:endParaRPr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1343318083"/>
              </p:ext>
            </p:extLst>
          </p:nvPr>
        </p:nvGraphicFramePr>
        <p:xfrm>
          <a:off x="1619672" y="2420888"/>
          <a:ext cx="6192688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075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59CF-5AA0-4976-89EC-B1DBD58D684E}" type="slidenum">
              <a:rPr lang="ru-RU" altLang="ru-RU" smtClean="0"/>
              <a:pPr/>
              <a:t>3</a:t>
            </a:fld>
            <a:endParaRPr lang="ru-RU" altLang="ru-RU" dirty="0"/>
          </a:p>
        </p:txBody>
      </p: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0" y="152400"/>
            <a:ext cx="9144000" cy="1620838"/>
            <a:chOff x="0" y="-235"/>
            <a:chExt cx="5760" cy="1021"/>
          </a:xfrm>
        </p:grpSpPr>
        <p:sp>
          <p:nvSpPr>
            <p:cNvPr id="4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>
                <a:latin typeface="Calibri" panose="020F0502020204030204" pitchFamily="34" charset="0"/>
              </a:endParaRPr>
            </a:p>
          </p:txBody>
        </p:sp>
        <p:sp>
          <p:nvSpPr>
            <p:cNvPr id="5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" name="Text Box 40"/>
            <p:cNvSpPr txBox="1">
              <a:spLocks noChangeArrowheads="1"/>
            </p:cNvSpPr>
            <p:nvPr/>
          </p:nvSpPr>
          <p:spPr bwMode="auto">
            <a:xfrm>
              <a:off x="463" y="-235"/>
              <a:ext cx="5241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8" name="Picture 41" descr="fsetan_emblema200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" y="37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Прямоугольник 8"/>
          <p:cNvSpPr/>
          <p:nvPr/>
        </p:nvSpPr>
        <p:spPr>
          <a:xfrm>
            <a:off x="1258888" y="1516063"/>
            <a:ext cx="73455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0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Аттестация работников поднадзорных организаций</a:t>
            </a:r>
            <a:endParaRPr lang="en-US" altLang="ru-RU" sz="2000" b="1" dirty="0" smtClean="0">
              <a:solidFill>
                <a:schemeClr val="accent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r>
              <a:rPr lang="ru-RU" altLang="ru-RU" sz="2000" b="1" dirty="0">
                <a:solidFill>
                  <a:schemeClr val="accent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altLang="ru-RU" sz="20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(результаты заседаний ТАК, результат </a:t>
            </a:r>
            <a:r>
              <a:rPr lang="ru-RU" altLang="ru-RU" sz="2000" b="1" dirty="0">
                <a:solidFill>
                  <a:schemeClr val="accent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аттестации «сдано</a:t>
            </a:r>
            <a:r>
              <a:rPr lang="ru-RU" altLang="ru-RU" sz="20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»)</a:t>
            </a:r>
            <a:endParaRPr lang="ru-RU" dirty="0">
              <a:solidFill>
                <a:schemeClr val="accent2"/>
              </a:solidFill>
            </a:endParaRPr>
          </a:p>
        </p:txBody>
      </p:sp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1428969010"/>
              </p:ext>
            </p:extLst>
          </p:nvPr>
        </p:nvGraphicFramePr>
        <p:xfrm>
          <a:off x="971600" y="2420888"/>
          <a:ext cx="72008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01613" y="6552485"/>
            <a:ext cx="21451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/>
              <a:t>*данные указаны в процентах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181734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59CF-5AA0-4976-89EC-B1DBD58D684E}" type="slidenum">
              <a:rPr lang="ru-RU" altLang="ru-RU" smtClean="0"/>
              <a:pPr/>
              <a:t>4</a:t>
            </a:fld>
            <a:endParaRPr lang="ru-RU" altLang="ru-RU" dirty="0"/>
          </a:p>
        </p:txBody>
      </p: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0" y="152400"/>
            <a:ext cx="9144000" cy="1620838"/>
            <a:chOff x="0" y="-235"/>
            <a:chExt cx="5760" cy="1021"/>
          </a:xfrm>
        </p:grpSpPr>
        <p:sp>
          <p:nvSpPr>
            <p:cNvPr id="4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>
                <a:latin typeface="Calibri" panose="020F0502020204030204" pitchFamily="34" charset="0"/>
              </a:endParaRPr>
            </a:p>
          </p:txBody>
        </p:sp>
        <p:sp>
          <p:nvSpPr>
            <p:cNvPr id="5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" name="Text Box 40"/>
            <p:cNvSpPr txBox="1">
              <a:spLocks noChangeArrowheads="1"/>
            </p:cNvSpPr>
            <p:nvPr/>
          </p:nvSpPr>
          <p:spPr bwMode="auto">
            <a:xfrm>
              <a:off x="463" y="-235"/>
              <a:ext cx="5241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8" name="Picture 41" descr="fsetan_emblema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" y="37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Прямоугольник 8"/>
          <p:cNvSpPr/>
          <p:nvPr/>
        </p:nvSpPr>
        <p:spPr>
          <a:xfrm>
            <a:off x="1258888" y="1516062"/>
            <a:ext cx="74279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0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Количество человек, явившихся для прохождения аттестации</a:t>
            </a:r>
            <a:endParaRPr lang="ru-RU" dirty="0">
              <a:solidFill>
                <a:schemeClr val="accent2"/>
              </a:solidFill>
            </a:endParaRPr>
          </a:p>
        </p:txBody>
      </p:sp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1498616958"/>
              </p:ext>
            </p:extLst>
          </p:nvPr>
        </p:nvGraphicFramePr>
        <p:xfrm>
          <a:off x="971600" y="2420888"/>
          <a:ext cx="72008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529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59CF-5AA0-4976-89EC-B1DBD58D684E}" type="slidenum">
              <a:rPr lang="ru-RU" altLang="ru-RU" smtClean="0"/>
              <a:pPr/>
              <a:t>5</a:t>
            </a:fld>
            <a:endParaRPr lang="ru-RU" altLang="ru-RU" dirty="0"/>
          </a:p>
        </p:txBody>
      </p: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0" y="152400"/>
            <a:ext cx="9144000" cy="1620838"/>
            <a:chOff x="0" y="-235"/>
            <a:chExt cx="5760" cy="1021"/>
          </a:xfrm>
        </p:grpSpPr>
        <p:sp>
          <p:nvSpPr>
            <p:cNvPr id="4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>
                <a:latin typeface="Calibri" panose="020F0502020204030204" pitchFamily="34" charset="0"/>
              </a:endParaRPr>
            </a:p>
          </p:txBody>
        </p:sp>
        <p:sp>
          <p:nvSpPr>
            <p:cNvPr id="5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" name="Text Box 40"/>
            <p:cNvSpPr txBox="1">
              <a:spLocks noChangeArrowheads="1"/>
            </p:cNvSpPr>
            <p:nvPr/>
          </p:nvSpPr>
          <p:spPr bwMode="auto">
            <a:xfrm>
              <a:off x="463" y="-235"/>
              <a:ext cx="5241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8" name="Picture 41" descr="fsetan_emblema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" y="37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Прямоугольник 8"/>
          <p:cNvSpPr/>
          <p:nvPr/>
        </p:nvSpPr>
        <p:spPr>
          <a:xfrm>
            <a:off x="791580" y="1988840"/>
            <a:ext cx="756084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FontTx/>
              <a:buChar char="-"/>
            </a:pPr>
            <a:r>
              <a:rPr lang="ru-RU" sz="12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Российской Федерации от 13 января 2023 г. № 13 «Об аттестации в области промышленной безопасности, по вопросам безопасности гидротехнических сооружений, безопасности </a:t>
            </a:r>
            <a:br>
              <a:rPr lang="ru-RU" sz="12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сфере электроэнергетики»</a:t>
            </a:r>
            <a:r>
              <a:rPr lang="en-US" sz="12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2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buFontTx/>
              <a:buChar char="-"/>
            </a:pPr>
            <a:r>
              <a:rPr lang="ru-RU" sz="12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Федеральной службы по экологическому, технологическому и атомному надзору от 13 апреля 2020 г. </a:t>
            </a:r>
            <a:br>
              <a:rPr lang="ru-RU" sz="12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155 «Об утверждении типовых дополнительных профессиональных программ в области промышленной безопасности»</a:t>
            </a:r>
            <a:r>
              <a:rPr lang="en-US" sz="12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2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buFontTx/>
              <a:buChar char="-"/>
            </a:pPr>
            <a:r>
              <a:rPr lang="ru-RU" sz="12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Федеральной службы по экологическому, технологическому и атомному надзору от 6 июля 2020 г. </a:t>
            </a:r>
            <a:br>
              <a:rPr lang="ru-RU" sz="12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256 «Об утверждении Положения об аттестационных </a:t>
            </a:r>
            <a:r>
              <a:rPr lang="ru-RU" sz="12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комиссиях по </a:t>
            </a:r>
            <a:r>
              <a:rPr lang="ru-RU" sz="12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аттестации в области промышленной безопасности, по вопросам безопасности гидротехнических сооружений, безопасности в сфере электроэнергетики»</a:t>
            </a:r>
            <a:r>
              <a:rPr lang="en-US" sz="12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2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buFontTx/>
              <a:buChar char="-"/>
            </a:pPr>
            <a:r>
              <a:rPr lang="ru-RU" sz="12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Федеральной службы по экологическому, технологическому и атомному надзору от 9 августа 2023 г. № 285 «Об утверждении Перечня областей аттестации в области промышленной безопасности, по вопросам безопасности гидротехнических сооружений, безопасности в сфере электроэнергетики» </a:t>
            </a:r>
            <a:r>
              <a:rPr lang="ru-RU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(действует </a:t>
            </a:r>
            <a:br>
              <a:rPr lang="ru-RU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1 сентября 2024 г.)</a:t>
            </a:r>
            <a:r>
              <a:rPr lang="en-US" sz="12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12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2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buFontTx/>
              <a:buChar char="-"/>
            </a:pPr>
            <a:r>
              <a:rPr lang="ru-RU" sz="12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Федеральной службы по экологическому, технологическому и атомному надзору от 26 ноября 2020 г. № 459 «Об утверждении Административного регламента Федеральной службы по экологическому, технологическому и атомному надзору предоставления государственной услуги по организации проведения аттестации по вопросам промышленной безопасности, по вопросам безопасности гидротехнических сооружений, безопасности в сфере </a:t>
            </a:r>
            <a:r>
              <a:rPr lang="ru-RU" sz="12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электроэнергетики»</a:t>
            </a:r>
            <a:endParaRPr lang="ru-RU" sz="12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07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altLang="ru-RU" sz="1600" dirty="0">
                <a:solidFill>
                  <a:srgbClr val="000000"/>
                </a:solidFill>
              </a:rPr>
              <a:t>6</a:t>
            </a:r>
          </a:p>
        </p:txBody>
      </p: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0" y="152400"/>
            <a:ext cx="9144000" cy="1620838"/>
            <a:chOff x="0" y="-235"/>
            <a:chExt cx="5760" cy="1021"/>
          </a:xfrm>
        </p:grpSpPr>
        <p:sp>
          <p:nvSpPr>
            <p:cNvPr id="4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" name="Text Box 40"/>
            <p:cNvSpPr txBox="1">
              <a:spLocks noChangeArrowheads="1"/>
            </p:cNvSpPr>
            <p:nvPr/>
          </p:nvSpPr>
          <p:spPr bwMode="auto">
            <a:xfrm>
              <a:off x="463" y="-235"/>
              <a:ext cx="5241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rgbClr val="2D2D8A">
                          <a:shade val="20000"/>
                          <a:satMod val="200000"/>
                        </a:srgbClr>
                      </a:gs>
                      <a:gs pos="78000">
                        <a:srgbClr val="2D2D8A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2D2D8A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rgbClr val="2D2D8A">
                          <a:shade val="20000"/>
                          <a:satMod val="200000"/>
                        </a:srgbClr>
                      </a:gs>
                      <a:gs pos="78000">
                        <a:srgbClr val="2D2D8A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2D2D8A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8" name="Picture 41" descr="fsetan_emblema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" y="37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Прямоугольник 8"/>
          <p:cNvSpPr/>
          <p:nvPr/>
        </p:nvSpPr>
        <p:spPr>
          <a:xfrm>
            <a:off x="791580" y="1988840"/>
            <a:ext cx="756084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ctr"/>
            <a:r>
              <a:rPr lang="ru-RU" sz="2400" b="1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государственной пошлины </a:t>
            </a:r>
          </a:p>
          <a:p>
            <a:pPr marL="171450" indent="-171450" algn="ctr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1 января 2025 года</a:t>
            </a:r>
            <a:r>
              <a:rPr lang="ru-RU" sz="2400" b="1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71450" indent="-171450" algn="ctr"/>
            <a:endParaRPr lang="ru-RU" sz="2400" b="1" dirty="0" smtClean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buFontTx/>
              <a:buChar char="-"/>
            </a:pPr>
            <a:r>
              <a:rPr lang="ru-RU" sz="22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выдачу аттестата, свидетельства либо иного документа, подтверждающего уровень квалификации – </a:t>
            </a:r>
            <a:r>
              <a:rPr lang="ru-RU" sz="2200" b="1" u="sng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2 000 рублей</a:t>
            </a:r>
            <a:r>
              <a:rPr lang="ru-RU" sz="22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171450" indent="-171450" algn="just">
              <a:buFontTx/>
              <a:buChar char="-"/>
            </a:pPr>
            <a:r>
              <a:rPr lang="ru-RU" sz="22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внесение изменений в аттестат, свидетельство либо иной документ, подтверждающий уровень квалификации, в связи с переменой фамилии, имени, отчества - </a:t>
            </a:r>
            <a:r>
              <a:rPr lang="ru-RU" sz="2200" b="1" u="sng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500 рублей</a:t>
            </a:r>
            <a:r>
              <a:rPr lang="ru-RU" sz="22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71450" indent="-171450" algn="just"/>
            <a:endParaRPr lang="ru-RU" sz="1200" dirty="0" smtClean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ctr"/>
            <a:r>
              <a:rPr lang="ru-RU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(подпункт 72 статьи 333.33 Налогового кодекса Российской Федерации)</a:t>
            </a:r>
          </a:p>
          <a:p>
            <a:pPr marL="171450" indent="-171450" algn="just">
              <a:buFontTx/>
              <a:buChar char="-"/>
            </a:pPr>
            <a:endParaRPr lang="ru-RU" sz="1200" dirty="0" smtClean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81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altLang="ru-RU" dirty="0" smtClean="0">
              <a:solidFill>
                <a:srgbClr val="000000"/>
              </a:solidFill>
            </a:endParaRPr>
          </a:p>
          <a:p>
            <a:fld id="{A70559CF-5AA0-4976-89EC-B1DBD58D684E}" type="slidenum">
              <a:rPr lang="ru-RU" altLang="ru-RU" smtClean="0">
                <a:solidFill>
                  <a:srgbClr val="000000"/>
                </a:solidFill>
              </a:rPr>
              <a:pPr/>
              <a:t>7</a:t>
            </a:fld>
            <a:endParaRPr lang="ru-RU" altLang="ru-RU" dirty="0">
              <a:solidFill>
                <a:srgbClr val="000000"/>
              </a:solidFill>
            </a:endParaRPr>
          </a:p>
        </p:txBody>
      </p: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0" y="152400"/>
            <a:ext cx="9144000" cy="1620838"/>
            <a:chOff x="0" y="-235"/>
            <a:chExt cx="5760" cy="1021"/>
          </a:xfrm>
        </p:grpSpPr>
        <p:sp>
          <p:nvSpPr>
            <p:cNvPr id="4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" name="Text Box 40"/>
            <p:cNvSpPr txBox="1">
              <a:spLocks noChangeArrowheads="1"/>
            </p:cNvSpPr>
            <p:nvPr/>
          </p:nvSpPr>
          <p:spPr bwMode="auto">
            <a:xfrm>
              <a:off x="463" y="-235"/>
              <a:ext cx="5241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rgbClr val="2D2D8A">
                          <a:shade val="20000"/>
                          <a:satMod val="200000"/>
                        </a:srgbClr>
                      </a:gs>
                      <a:gs pos="78000">
                        <a:srgbClr val="2D2D8A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2D2D8A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rgbClr val="2D2D8A">
                          <a:shade val="20000"/>
                          <a:satMod val="200000"/>
                        </a:srgbClr>
                      </a:gs>
                      <a:gs pos="78000">
                        <a:srgbClr val="2D2D8A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2D2D8A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8" name="Picture 41" descr="fsetan_emblema200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" y="37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Прямоугольник 8"/>
          <p:cNvSpPr/>
          <p:nvPr/>
        </p:nvSpPr>
        <p:spPr>
          <a:xfrm>
            <a:off x="4067944" y="2829807"/>
            <a:ext cx="417646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/>
            <a:r>
              <a:rPr lang="ru-RU" sz="12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Изменены сроки следующих административных процедур:</a:t>
            </a:r>
          </a:p>
          <a:p>
            <a:pPr marL="171450" indent="-171450" algn="just"/>
            <a:r>
              <a:rPr lang="ru-RU" sz="12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уведомление заявителя об оставлении заявления </a:t>
            </a:r>
            <a:br>
              <a:rPr lang="ru-RU" sz="12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аттестации без рассмотрения или о дате, времени </a:t>
            </a:r>
            <a:br>
              <a:rPr lang="ru-RU" sz="12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месте проведения аттестации направляется в течение </a:t>
            </a:r>
            <a:br>
              <a:rPr lang="ru-RU" sz="12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рабочих дней со дня поступления заявления;</a:t>
            </a:r>
          </a:p>
          <a:p>
            <a:pPr marL="171450" indent="-171450" algn="just"/>
            <a:r>
              <a:rPr lang="ru-RU" sz="12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уведомление о результатах аттестации и по результатам рассмотрения апелляции при выборе способа получения на бумажном носителе направляется не позднее 3 рабочих дней со дня оформления протокола;</a:t>
            </a:r>
          </a:p>
          <a:p>
            <a:pPr marL="171450" indent="-171450" algn="just">
              <a:buFontTx/>
              <a:buChar char="-"/>
            </a:pPr>
            <a:r>
              <a:rPr lang="ru-RU" sz="12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аттестация проводится в срок, не превышающий </a:t>
            </a:r>
            <a:br>
              <a:rPr lang="ru-RU" sz="12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рабочих дней со дня получения </a:t>
            </a:r>
            <a:r>
              <a:rPr lang="ru-RU" sz="12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заявления – </a:t>
            </a:r>
            <a:r>
              <a:rPr lang="ru-RU" sz="12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заявлений, поданных по ЕПГУ и ЕПТ;</a:t>
            </a:r>
          </a:p>
          <a:p>
            <a:pPr marL="171450" indent="-171450" algn="just">
              <a:buFontTx/>
              <a:buChar char="-"/>
            </a:pPr>
            <a:r>
              <a:rPr lang="ru-RU" sz="12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дата проведения тестирования назначается в период, </a:t>
            </a:r>
            <a:br>
              <a:rPr lang="ru-RU" sz="12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превышающий 10 рабочих дней со дня направления уведомления о дате, времени и месте проведения аттестации - для заявлений, поданных на бумажном носителе. </a:t>
            </a:r>
            <a:endParaRPr lang="ru-RU" sz="1200" dirty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/>
            <a:r>
              <a:rPr lang="ru-RU" sz="12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Уточнено, что к категории работников, утвержденной подпунктом «в» пункта 2 Положения, относятся инженерно-технические работники.</a:t>
            </a:r>
            <a:endParaRPr lang="ru-RU" sz="1200" dirty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043608" y="1700808"/>
            <a:ext cx="7200800" cy="1085250"/>
          </a:xfrm>
          <a:prstGeom prst="rect">
            <a:avLst/>
          </a:prstGeom>
          <a:solidFill>
            <a:schemeClr val="bg1"/>
          </a:solidFill>
          <a:ln w="9525" cap="sq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1600" b="1" dirty="0">
                <a:solidFill>
                  <a:srgbClr val="082F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Российской Федерации от </a:t>
            </a:r>
            <a:r>
              <a:rPr lang="ru-RU" sz="1600" b="1" dirty="0" smtClean="0">
                <a:solidFill>
                  <a:srgbClr val="082F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 октября 2024 г. № 1416 «О внесении изменений в постановление Правительства Российской Федерации от 13 января 2023 г. № 13» </a:t>
            </a:r>
            <a:br>
              <a:rPr lang="ru-RU" sz="1600" b="1" dirty="0" smtClean="0">
                <a:solidFill>
                  <a:srgbClr val="082F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(вступает в силу с 1 марта 2025 г.)</a:t>
            </a:r>
          </a:p>
        </p:txBody>
      </p:sp>
      <p:pic>
        <p:nvPicPr>
          <p:cNvPr id="1026" name="Picture 2" descr="C:\Users\PC\Desktop\Работа (удаленка)\00000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3" y="2841730"/>
            <a:ext cx="2786082" cy="387174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1573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0" y="152400"/>
            <a:ext cx="9144000" cy="1620838"/>
            <a:chOff x="0" y="-235"/>
            <a:chExt cx="5760" cy="1021"/>
          </a:xfrm>
        </p:grpSpPr>
        <p:sp>
          <p:nvSpPr>
            <p:cNvPr id="4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" name="Text Box 40"/>
            <p:cNvSpPr txBox="1">
              <a:spLocks noChangeArrowheads="1"/>
            </p:cNvSpPr>
            <p:nvPr/>
          </p:nvSpPr>
          <p:spPr bwMode="auto">
            <a:xfrm>
              <a:off x="463" y="-235"/>
              <a:ext cx="5241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rgbClr val="2D2D8A">
                          <a:shade val="20000"/>
                          <a:satMod val="200000"/>
                        </a:srgbClr>
                      </a:gs>
                      <a:gs pos="78000">
                        <a:srgbClr val="2D2D8A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2D2D8A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rgbClr val="2D2D8A">
                          <a:shade val="20000"/>
                          <a:satMod val="200000"/>
                        </a:srgbClr>
                      </a:gs>
                      <a:gs pos="78000">
                        <a:srgbClr val="2D2D8A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2D2D8A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8" name="Picture 41" descr="fsetan_emblema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" y="37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Прямоугольник 8"/>
          <p:cNvSpPr/>
          <p:nvPr/>
        </p:nvSpPr>
        <p:spPr>
          <a:xfrm>
            <a:off x="2466369" y="1658939"/>
            <a:ext cx="65887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протоколов на </a:t>
            </a:r>
            <a:r>
              <a:rPr lang="ru-RU" b="1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подлинность</a:t>
            </a:r>
            <a:endParaRPr lang="ru-RU" dirty="0">
              <a:solidFill>
                <a:srgbClr val="333399"/>
              </a:solidFill>
            </a:endParaRPr>
          </a:p>
        </p:txBody>
      </p:sp>
      <p:graphicFrame>
        <p:nvGraphicFramePr>
          <p:cNvPr id="15" name="Диаграмма 14"/>
          <p:cNvGraphicFramePr/>
          <p:nvPr>
            <p:extLst/>
          </p:nvPr>
        </p:nvGraphicFramePr>
        <p:xfrm>
          <a:off x="1115616" y="2276872"/>
          <a:ext cx="3024335" cy="2890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6" name="Заголовок 8"/>
          <p:cNvSpPr txBox="1">
            <a:spLocks/>
          </p:cNvSpPr>
          <p:nvPr/>
        </p:nvSpPr>
        <p:spPr bwMode="auto">
          <a:xfrm>
            <a:off x="811814" y="6813376"/>
            <a:ext cx="7772400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ru-RU" kern="0" dirty="0" smtClean="0">
                <a:solidFill>
                  <a:srgbClr val="000000"/>
                </a:solidFill>
              </a:rPr>
              <a:t/>
            </a:r>
            <a:br>
              <a:rPr lang="ru-RU" kern="0" dirty="0" smtClean="0">
                <a:solidFill>
                  <a:srgbClr val="000000"/>
                </a:solidFill>
              </a:rPr>
            </a:br>
            <a:endParaRPr lang="ru-RU" kern="0" dirty="0">
              <a:solidFill>
                <a:srgbClr val="000000"/>
              </a:solidFill>
            </a:endParaRPr>
          </a:p>
        </p:txBody>
      </p:sp>
      <p:graphicFrame>
        <p:nvGraphicFramePr>
          <p:cNvPr id="18" name="Диаграмма 17"/>
          <p:cNvGraphicFramePr/>
          <p:nvPr>
            <p:extLst/>
          </p:nvPr>
        </p:nvGraphicFramePr>
        <p:xfrm>
          <a:off x="5004048" y="2276872"/>
          <a:ext cx="2932094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Прямоугольник 9"/>
          <p:cNvSpPr/>
          <p:nvPr/>
        </p:nvSpPr>
        <p:spPr bwMode="auto">
          <a:xfrm>
            <a:off x="6948264" y="6309320"/>
            <a:ext cx="2016224" cy="360040"/>
          </a:xfrm>
          <a:prstGeom prst="rect">
            <a:avLst/>
          </a:prstGeom>
          <a:solidFill>
            <a:schemeClr val="bg1"/>
          </a:solidFill>
          <a:ln w="9525" cap="sq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dirty="0" smtClean="0">
                <a:solidFill>
                  <a:srgbClr val="000000"/>
                </a:solidFill>
                <a:latin typeface="Arial" charset="0"/>
              </a:rPr>
              <a:t>                        </a:t>
            </a:r>
            <a:r>
              <a:rPr lang="ru-RU" sz="1400" dirty="0">
                <a:solidFill>
                  <a:srgbClr val="000000"/>
                </a:solidFill>
                <a:latin typeface="Arial" charset="0"/>
              </a:rPr>
              <a:t>8</a:t>
            </a:r>
            <a:endParaRPr lang="ru-RU" sz="1400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467544" y="5217674"/>
            <a:ext cx="7920880" cy="1370277"/>
          </a:xfrm>
          <a:prstGeom prst="rect">
            <a:avLst/>
          </a:prstGeom>
          <a:noFill/>
          <a:ln w="9525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b="1" u="sng" dirty="0" smtClean="0">
                <a:solidFill>
                  <a:srgbClr val="2D2D8A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Поддельные протоколы в 2023 году:</a:t>
            </a:r>
          </a:p>
          <a:p>
            <a:pPr algn="ctr" eaLnBrk="1" hangingPunct="1"/>
            <a:r>
              <a:rPr lang="ru-RU" b="1" dirty="0" smtClean="0">
                <a:solidFill>
                  <a:srgbClr val="2D2D8A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Владимирская область –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протоколов</a:t>
            </a:r>
          </a:p>
          <a:p>
            <a:pPr algn="ctr" eaLnBrk="1" hangingPunct="1"/>
            <a:r>
              <a:rPr lang="ru-RU" b="1" dirty="0" smtClean="0">
                <a:solidFill>
                  <a:srgbClr val="2D2D8A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Ивановская область –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протокола</a:t>
            </a:r>
          </a:p>
          <a:p>
            <a:pPr algn="ctr" eaLnBrk="1" hangingPunct="1"/>
            <a:r>
              <a:rPr lang="ru-RU" sz="1600" b="1" dirty="0" smtClean="0">
                <a:solidFill>
                  <a:srgbClr val="082FAC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b="1" dirty="0" smtClean="0">
                <a:solidFill>
                  <a:srgbClr val="082FAC"/>
                </a:solidFill>
                <a:latin typeface="Times New Roman" pitchFamily="18" charset="0"/>
                <a:cs typeface="Times New Roman" pitchFamily="18" charset="0"/>
              </a:rPr>
              <a:t>2024-2025 гг. </a:t>
            </a:r>
            <a:r>
              <a:rPr lang="ru-RU" sz="1600" b="1" dirty="0" smtClean="0">
                <a:solidFill>
                  <a:srgbClr val="082FAC"/>
                </a:solidFill>
                <a:latin typeface="Times New Roman" pitchFamily="18" charset="0"/>
                <a:cs typeface="Times New Roman" pitchFamily="18" charset="0"/>
              </a:rPr>
              <a:t>поддельные протоколы на территориях Владимирской </a:t>
            </a:r>
            <a:r>
              <a:rPr lang="ru-RU" sz="1600" b="1" dirty="0" smtClean="0">
                <a:solidFill>
                  <a:srgbClr val="082FA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rgbClr val="082FA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82FAC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600" b="1" dirty="0" smtClean="0">
                <a:solidFill>
                  <a:srgbClr val="082FAC"/>
                </a:solidFill>
                <a:latin typeface="Times New Roman" pitchFamily="18" charset="0"/>
                <a:cs typeface="Times New Roman" pitchFamily="18" charset="0"/>
              </a:rPr>
              <a:t>Ивановской областей не выявлялись</a:t>
            </a:r>
          </a:p>
          <a:p>
            <a:pPr algn="ctr" eaLnBrk="1" hangingPunct="1"/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04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0" y="2492896"/>
            <a:ext cx="91440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ru-RU" sz="2400" kern="0" dirty="0">
                <a:solidFill>
                  <a:schemeClr val="accent6"/>
                </a:solidFill>
              </a:rPr>
              <a:t>Благодарю за внимание</a:t>
            </a:r>
            <a:r>
              <a:rPr lang="ru-RU" sz="2400" kern="0" dirty="0" smtClean="0">
                <a:solidFill>
                  <a:schemeClr val="accent6"/>
                </a:solidFill>
              </a:rPr>
              <a:t>!</a:t>
            </a: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grpSp>
        <p:nvGrpSpPr>
          <p:cNvPr id="17413" name="Group 36"/>
          <p:cNvGrpSpPr>
            <a:grpSpLocks/>
          </p:cNvGrpSpPr>
          <p:nvPr/>
        </p:nvGrpSpPr>
        <p:grpSpPr bwMode="auto">
          <a:xfrm>
            <a:off x="0" y="152400"/>
            <a:ext cx="9144000" cy="1620838"/>
            <a:chOff x="0" y="-235"/>
            <a:chExt cx="5760" cy="1021"/>
          </a:xfrm>
        </p:grpSpPr>
        <p:sp>
          <p:nvSpPr>
            <p:cNvPr id="1742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>
                <a:latin typeface="Calibri" panose="020F0502020204030204" pitchFamily="34" charset="0"/>
              </a:endParaRPr>
            </a:p>
          </p:txBody>
        </p:sp>
        <p:sp>
          <p:nvSpPr>
            <p:cNvPr id="5130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131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" name="Text Box 40"/>
            <p:cNvSpPr txBox="1">
              <a:spLocks noChangeArrowheads="1"/>
            </p:cNvSpPr>
            <p:nvPr/>
          </p:nvSpPr>
          <p:spPr bwMode="auto">
            <a:xfrm>
              <a:off x="463" y="-235"/>
              <a:ext cx="5241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17428" name="Picture 41" descr="fsetan_emblema200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" y="37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-98742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67816</TotalTime>
  <Words>351</Words>
  <Application>Microsoft Office PowerPoint</Application>
  <PresentationFormat>Экран (4:3)</PresentationFormat>
  <Paragraphs>90</Paragraphs>
  <Slides>9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ГГТН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Копылов</dc:creator>
  <cp:lastModifiedBy>user</cp:lastModifiedBy>
  <cp:revision>2927</cp:revision>
  <cp:lastPrinted>2024-12-09T09:24:42Z</cp:lastPrinted>
  <dcterms:created xsi:type="dcterms:W3CDTF">2000-02-02T11:29:10Z</dcterms:created>
  <dcterms:modified xsi:type="dcterms:W3CDTF">2025-06-08T11:17:36Z</dcterms:modified>
</cp:coreProperties>
</file>